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6" r:id="rId5"/>
    <p:sldId id="259" r:id="rId6"/>
    <p:sldId id="268" r:id="rId7"/>
    <p:sldId id="260" r:id="rId8"/>
    <p:sldId id="261" r:id="rId9"/>
    <p:sldId id="270" r:id="rId10"/>
    <p:sldId id="269" r:id="rId11"/>
    <p:sldId id="262" r:id="rId12"/>
    <p:sldId id="263" r:id="rId13"/>
    <p:sldId id="272" r:id="rId14"/>
    <p:sldId id="273" r:id="rId15"/>
    <p:sldId id="265" r:id="rId16"/>
    <p:sldId id="275" r:id="rId17"/>
    <p:sldId id="276" r:id="rId18"/>
    <p:sldId id="279" r:id="rId19"/>
    <p:sldId id="264" r:id="rId20"/>
    <p:sldId id="274" r:id="rId21"/>
    <p:sldId id="280" r:id="rId22"/>
    <p:sldId id="282" r:id="rId23"/>
    <p:sldId id="281" r:id="rId24"/>
    <p:sldId id="283" r:id="rId25"/>
    <p:sldId id="28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67" autoAdjust="0"/>
  </p:normalViewPr>
  <p:slideViewPr>
    <p:cSldViewPr snapToGrid="0">
      <p:cViewPr varScale="1">
        <p:scale>
          <a:sx n="94" d="100"/>
          <a:sy n="94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B4798-C5E1-486B-8CF8-1824811D26A2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1E1AA-3019-43CE-A9CD-D2906002E3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4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Input: images</a:t>
            </a:r>
          </a:p>
          <a:p>
            <a:r>
              <a:rPr lang="en-US" altLang="zh-CN" dirty="0"/>
              <a:t>Output: bounding boxes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984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想法新颖</a:t>
            </a:r>
            <a:endParaRPr lang="en-US" altLang="zh-CN" dirty="0"/>
          </a:p>
          <a:p>
            <a:r>
              <a:rPr lang="zh-CN" altLang="en-US" dirty="0"/>
              <a:t>用线代替框（每一个人都是一组高斯波，检测这组高斯峰）</a:t>
            </a:r>
            <a:endParaRPr lang="en-US" altLang="zh-CN" dirty="0"/>
          </a:p>
          <a:p>
            <a:r>
              <a:rPr lang="zh-CN" altLang="en-US" dirty="0"/>
              <a:t>优点：</a:t>
            </a:r>
            <a:r>
              <a:rPr lang="en-US" altLang="zh-CN" dirty="0"/>
              <a:t>1</a:t>
            </a:r>
            <a:r>
              <a:rPr lang="zh-CN" altLang="en-US" dirty="0"/>
              <a:t>线更容易检测小物体（线附近的像素有用，框内很多像素时噪声，信噪比更低）</a:t>
            </a:r>
            <a:endParaRPr lang="en-US" altLang="zh-CN" dirty="0"/>
          </a:p>
          <a:p>
            <a:r>
              <a:rPr lang="zh-CN" altLang="en-US" dirty="0"/>
              <a:t>优点：</a:t>
            </a:r>
            <a:r>
              <a:rPr lang="en-US" altLang="zh-CN" dirty="0"/>
              <a:t>2</a:t>
            </a:r>
            <a:r>
              <a:rPr lang="zh-CN" altLang="en-US" dirty="0"/>
              <a:t>骨架最好表示一个人图中的详细位置，但标注麻烦，线介于骨架和外框之间，可直接生成标注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024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预测顶点，预测底部点，预测每个点的方向</a:t>
            </a:r>
            <a:r>
              <a:rPr lang="en-US" altLang="zh-CN" dirty="0"/>
              <a:t>map</a:t>
            </a:r>
            <a:r>
              <a:rPr lang="zh-CN" altLang="en-US" dirty="0"/>
              <a:t>（</a:t>
            </a:r>
            <a:r>
              <a:rPr lang="en-US" altLang="zh-CN" dirty="0"/>
              <a:t>edge link </a:t>
            </a:r>
            <a:r>
              <a:rPr lang="zh-CN" altLang="en-US" dirty="0"/>
              <a:t>头指向脚）</a:t>
            </a:r>
            <a:endParaRPr lang="en-US" altLang="zh-CN" dirty="0"/>
          </a:p>
          <a:p>
            <a:r>
              <a:rPr lang="en-US" altLang="zh-CN" dirty="0"/>
              <a:t>pair</a:t>
            </a:r>
            <a:r>
              <a:rPr lang="zh-CN" altLang="en-US" dirty="0"/>
              <a:t>匹配，利用方向</a:t>
            </a:r>
            <a:r>
              <a:rPr lang="en-US" altLang="zh-CN" dirty="0"/>
              <a:t>map</a:t>
            </a:r>
            <a:r>
              <a:rPr lang="zh-CN" altLang="en-US" dirty="0"/>
              <a:t>作匹配</a:t>
            </a:r>
            <a:endParaRPr lang="en-US" altLang="zh-CN" dirty="0"/>
          </a:p>
          <a:p>
            <a:r>
              <a:rPr lang="zh-CN" altLang="en-US" dirty="0"/>
              <a:t>后处理还用了</a:t>
            </a:r>
            <a:r>
              <a:rPr lang="en-US" altLang="zh-CN" dirty="0"/>
              <a:t>MRF</a:t>
            </a:r>
          </a:p>
          <a:p>
            <a:r>
              <a:rPr lang="zh-CN" altLang="en-US" dirty="0"/>
              <a:t>与其他方法比较时，乘以一个固定比例</a:t>
            </a:r>
            <a:r>
              <a:rPr lang="en-US" altLang="zh-CN" dirty="0"/>
              <a:t>0.41</a:t>
            </a:r>
            <a:r>
              <a:rPr lang="zh-CN" altLang="en-US" dirty="0"/>
              <a:t>得到外框（对</a:t>
            </a:r>
            <a:r>
              <a:rPr lang="en-US" altLang="zh-CN" dirty="0" err="1"/>
              <a:t>annot</a:t>
            </a:r>
            <a:r>
              <a:rPr lang="zh-CN" altLang="en-US" dirty="0"/>
              <a:t>做了一次</a:t>
            </a:r>
            <a:r>
              <a:rPr lang="en-US" altLang="zh-CN" dirty="0"/>
              <a:t>normalization</a:t>
            </a:r>
            <a:r>
              <a:rPr lang="zh-CN" altLang="en-US" dirty="0"/>
              <a:t>方便比较）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165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回归</a:t>
            </a:r>
            <a:r>
              <a:rPr lang="en-US" altLang="zh-CN" dirty="0" err="1"/>
              <a:t>bbx</a:t>
            </a:r>
            <a:r>
              <a:rPr lang="zh-CN" altLang="en-US" dirty="0"/>
              <a:t>的一种新损失函数</a:t>
            </a:r>
            <a:endParaRPr lang="en-US" altLang="zh-CN" dirty="0"/>
          </a:p>
          <a:p>
            <a:r>
              <a:rPr lang="zh-CN" altLang="en-US" dirty="0"/>
              <a:t>磁场的吸引力和排斥力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281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232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Crowd</a:t>
            </a:r>
            <a:r>
              <a:rPr lang="zh-CN" altLang="en-US" dirty="0"/>
              <a:t>情况下，即使</a:t>
            </a:r>
            <a:r>
              <a:rPr lang="en-US" altLang="zh-CN" dirty="0" err="1"/>
              <a:t>IoU</a:t>
            </a:r>
            <a:r>
              <a:rPr lang="zh-CN" altLang="en-US" dirty="0"/>
              <a:t>很大，也可能是指向不同的人，不能剔除（</a:t>
            </a:r>
            <a:r>
              <a:rPr lang="en-US" altLang="zh-CN" dirty="0"/>
              <a:t>miss detection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怎么设置阈值</a:t>
            </a:r>
            <a:endParaRPr lang="en-US" altLang="zh-CN" dirty="0"/>
          </a:p>
          <a:p>
            <a:r>
              <a:rPr lang="zh-CN" altLang="en-US" dirty="0"/>
              <a:t>阈值过大：剔除的太多，</a:t>
            </a:r>
            <a:r>
              <a:rPr lang="en-US" altLang="zh-CN" dirty="0"/>
              <a:t>miss detection</a:t>
            </a:r>
            <a:r>
              <a:rPr lang="zh-CN" altLang="en-US" dirty="0"/>
              <a:t>，有的人没检测到</a:t>
            </a:r>
            <a:endParaRPr lang="en-US" altLang="zh-CN" dirty="0"/>
          </a:p>
          <a:p>
            <a:r>
              <a:rPr lang="zh-CN" altLang="en-US" dirty="0"/>
              <a:t>阈值过小：保留的太多，有的框会被错分类，有的框没框住人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210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Nt</a:t>
            </a:r>
            <a:r>
              <a:rPr lang="zh-CN" altLang="en-US" dirty="0"/>
              <a:t>手设的阈值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980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194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57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77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Images</a:t>
            </a:r>
          </a:p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boxes: full</a:t>
            </a:r>
          </a:p>
          <a:p>
            <a:r>
              <a:rPr lang="en-US" altLang="zh-CN" dirty="0"/>
              <a:t>                    visible </a:t>
            </a:r>
          </a:p>
          <a:p>
            <a:r>
              <a:rPr lang="en-US" altLang="zh-CN" dirty="0"/>
              <a:t>Ignore regions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373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将训练集中每一个人的</a:t>
            </a:r>
            <a:r>
              <a:rPr lang="en-US" altLang="zh-CN" dirty="0" err="1"/>
              <a:t>bbx</a:t>
            </a:r>
            <a:r>
              <a:rPr lang="zh-CN" altLang="en-US" dirty="0"/>
              <a:t>网格化（高</a:t>
            </a:r>
            <a:r>
              <a:rPr lang="en-US" altLang="zh-CN" dirty="0"/>
              <a:t>6</a:t>
            </a:r>
            <a:r>
              <a:rPr lang="zh-CN" altLang="en-US" dirty="0"/>
              <a:t>宽</a:t>
            </a:r>
            <a:r>
              <a:rPr lang="en-US" altLang="zh-CN" dirty="0"/>
              <a:t>3</a:t>
            </a:r>
            <a:r>
              <a:rPr lang="zh-CN" altLang="en-US" dirty="0"/>
              <a:t>），设计不同的</a:t>
            </a:r>
            <a:r>
              <a:rPr lang="en-US" altLang="zh-CN" dirty="0"/>
              <a:t>template/mask</a:t>
            </a:r>
            <a:r>
              <a:rPr lang="zh-CN" altLang="en-US" dirty="0"/>
              <a:t>，提取每个人不同部分作为训练数据，每一个部分单独训练一个检测器，最后在</a:t>
            </a:r>
            <a:r>
              <a:rPr lang="en-US" altLang="zh-CN" dirty="0"/>
              <a:t>infer</a:t>
            </a:r>
            <a:r>
              <a:rPr lang="zh-CN" altLang="en-US" dirty="0"/>
              <a:t>的时候对所有检测器的结果加权求和</a:t>
            </a:r>
            <a:endParaRPr lang="en-US" altLang="zh-CN" dirty="0"/>
          </a:p>
          <a:p>
            <a:r>
              <a:rPr lang="zh-CN" altLang="en-US" dirty="0"/>
              <a:t>总结：将每个人划分为小块，只检测看得到的部分，忽略重叠的部分</a:t>
            </a:r>
            <a:endParaRPr lang="en-US" altLang="zh-CN" dirty="0"/>
          </a:p>
          <a:p>
            <a:r>
              <a:rPr lang="zh-CN" altLang="en-US" dirty="0"/>
              <a:t>缺点：</a:t>
            </a:r>
            <a:r>
              <a:rPr lang="en-US" altLang="zh-CN" dirty="0"/>
              <a:t>1.</a:t>
            </a:r>
            <a:r>
              <a:rPr lang="zh-CN" altLang="en-US" dirty="0"/>
              <a:t>训练了很多检测器，慢，</a:t>
            </a:r>
            <a:r>
              <a:rPr lang="en-US" altLang="zh-CN" dirty="0"/>
              <a:t>2.</a:t>
            </a:r>
            <a:r>
              <a:rPr lang="zh-CN" altLang="en-US" dirty="0"/>
              <a:t>怎么设计每一个部分是经验性的，对其他场景下不同姿态的人可能并不有效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02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训练了两个检测网络，加入了更多监督信息，综合考虑两种检测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914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2stage </a:t>
            </a:r>
            <a:r>
              <a:rPr lang="zh-CN" altLang="en-US" dirty="0"/>
              <a:t>检测方法（</a:t>
            </a:r>
            <a:r>
              <a:rPr lang="en-US" altLang="zh-CN" dirty="0"/>
              <a:t>RCNN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p: </a:t>
            </a:r>
            <a:r>
              <a:rPr lang="zh-CN" altLang="en-US" dirty="0"/>
              <a:t>类别标签</a:t>
            </a:r>
            <a:endParaRPr lang="en-US" altLang="zh-CN" dirty="0"/>
          </a:p>
          <a:p>
            <a:r>
              <a:rPr lang="zh-CN" altLang="en-US" dirty="0"/>
              <a:t>聚合损失（</a:t>
            </a:r>
            <a:r>
              <a:rPr lang="en-US" altLang="zh-CN" dirty="0"/>
              <a:t>compactness loss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700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Oij</a:t>
            </a:r>
            <a:r>
              <a:rPr lang="en-US" altLang="zh-CN" dirty="0"/>
              <a:t>: </a:t>
            </a:r>
            <a:r>
              <a:rPr lang="zh-CN" altLang="en-US" dirty="0"/>
              <a:t>框中部分人体是否与</a:t>
            </a:r>
            <a:r>
              <a:rPr lang="en-US" altLang="zh-CN" dirty="0"/>
              <a:t>visible</a:t>
            </a:r>
            <a:r>
              <a:rPr lang="zh-CN" altLang="en-US" dirty="0"/>
              <a:t>框</a:t>
            </a:r>
            <a:r>
              <a:rPr lang="en-US" altLang="zh-CN" dirty="0"/>
              <a:t>overlap</a:t>
            </a:r>
            <a:r>
              <a:rPr lang="zh-CN" altLang="en-US" dirty="0"/>
              <a:t>比例大于</a:t>
            </a:r>
            <a:r>
              <a:rPr lang="en-US" altLang="zh-CN" dirty="0"/>
              <a:t>0.5</a:t>
            </a:r>
          </a:p>
          <a:p>
            <a:r>
              <a:rPr lang="zh-CN" altLang="en-US" dirty="0"/>
              <a:t>把人体分为</a:t>
            </a:r>
            <a:r>
              <a:rPr lang="en-US" altLang="zh-CN" dirty="0"/>
              <a:t>5</a:t>
            </a:r>
            <a:r>
              <a:rPr lang="zh-CN" altLang="en-US" dirty="0"/>
              <a:t>个部分，分别</a:t>
            </a:r>
            <a:r>
              <a:rPr lang="en-US" altLang="zh-CN" dirty="0"/>
              <a:t>pooling</a:t>
            </a:r>
            <a:r>
              <a:rPr lang="zh-CN" altLang="en-US" dirty="0"/>
              <a:t>，并计算每个部分的可见性，最后加和作为池化的结果。代替原本简单的</a:t>
            </a:r>
            <a:r>
              <a:rPr lang="en-US" altLang="zh-CN" dirty="0"/>
              <a:t>ROI pooling</a:t>
            </a:r>
          </a:p>
          <a:p>
            <a:r>
              <a:rPr lang="zh-CN" altLang="en-US" dirty="0"/>
              <a:t>缺点：人体部分的划分，</a:t>
            </a:r>
            <a:r>
              <a:rPr lang="en-US" altLang="zh-CN" dirty="0" err="1"/>
              <a:t>eltw</a:t>
            </a:r>
            <a:r>
              <a:rPr lang="en-US" altLang="zh-CN" dirty="0"/>
              <a:t> sum</a:t>
            </a:r>
            <a:r>
              <a:rPr lang="zh-CN" altLang="en-US" dirty="0"/>
              <a:t>？可能需要</a:t>
            </a:r>
            <a:r>
              <a:rPr lang="en-US" altLang="zh-CN" dirty="0" err="1"/>
              <a:t>concat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7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Oij</a:t>
            </a:r>
            <a:r>
              <a:rPr lang="en-US" altLang="zh-CN" dirty="0"/>
              <a:t>: </a:t>
            </a:r>
            <a:r>
              <a:rPr lang="zh-CN" altLang="en-US" dirty="0"/>
              <a:t>框中部分人体是否与</a:t>
            </a:r>
            <a:r>
              <a:rPr lang="en-US" altLang="zh-CN" dirty="0"/>
              <a:t>visible</a:t>
            </a:r>
            <a:r>
              <a:rPr lang="zh-CN" altLang="en-US" dirty="0"/>
              <a:t>框</a:t>
            </a:r>
            <a:r>
              <a:rPr lang="en-US" altLang="zh-CN" dirty="0"/>
              <a:t>overlap</a:t>
            </a:r>
            <a:r>
              <a:rPr lang="zh-CN" altLang="en-US" dirty="0"/>
              <a:t>比例大于</a:t>
            </a:r>
            <a:r>
              <a:rPr lang="en-US" altLang="zh-CN" dirty="0"/>
              <a:t>0.5</a:t>
            </a:r>
          </a:p>
          <a:p>
            <a:r>
              <a:rPr lang="zh-CN" altLang="en-US" dirty="0"/>
              <a:t>把人体分为</a:t>
            </a:r>
            <a:r>
              <a:rPr lang="en-US" altLang="zh-CN" dirty="0"/>
              <a:t>5</a:t>
            </a:r>
            <a:r>
              <a:rPr lang="zh-CN" altLang="en-US" dirty="0"/>
              <a:t>个部分，分别</a:t>
            </a:r>
            <a:r>
              <a:rPr lang="en-US" altLang="zh-CN" dirty="0"/>
              <a:t>pooling</a:t>
            </a:r>
            <a:r>
              <a:rPr lang="zh-CN" altLang="en-US" dirty="0"/>
              <a:t>，并计算每个部分的可见性，最后加和作为池化的结果。代替原本简单的</a:t>
            </a:r>
            <a:r>
              <a:rPr lang="en-US" altLang="zh-CN" dirty="0"/>
              <a:t>ROI pooling</a:t>
            </a:r>
          </a:p>
          <a:p>
            <a:r>
              <a:rPr lang="zh-CN" altLang="en-US" dirty="0"/>
              <a:t>缺点：人体部分的划分，</a:t>
            </a:r>
            <a:r>
              <a:rPr lang="en-US" altLang="zh-CN" dirty="0" err="1"/>
              <a:t>eltw</a:t>
            </a:r>
            <a:r>
              <a:rPr lang="en-US" altLang="zh-CN" dirty="0"/>
              <a:t> sum</a:t>
            </a:r>
            <a:r>
              <a:rPr lang="zh-CN" altLang="en-US" dirty="0"/>
              <a:t>？可能需要</a:t>
            </a:r>
            <a:r>
              <a:rPr lang="en-US" altLang="zh-CN" dirty="0" err="1"/>
              <a:t>concat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57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</a:t>
            </a:r>
            <a:r>
              <a:rPr lang="en-US" altLang="zh-CN" dirty="0"/>
              <a:t>channel</a:t>
            </a:r>
            <a:r>
              <a:rPr lang="zh-CN" altLang="en-US" dirty="0"/>
              <a:t>对人体的不同部位有特定的激活（</a:t>
            </a:r>
            <a:r>
              <a:rPr lang="en-US" altLang="zh-CN" dirty="0"/>
              <a:t>1</a:t>
            </a:r>
            <a:r>
              <a:rPr lang="zh-CN" altLang="en-US" dirty="0"/>
              <a:t>头，</a:t>
            </a:r>
            <a:r>
              <a:rPr lang="en-US" altLang="zh-CN" dirty="0"/>
              <a:t>2</a:t>
            </a:r>
            <a:r>
              <a:rPr lang="zh-CN" altLang="en-US" dirty="0"/>
              <a:t>肩膀，</a:t>
            </a:r>
            <a:r>
              <a:rPr lang="en-US" altLang="zh-CN" dirty="0"/>
              <a:t>3</a:t>
            </a:r>
            <a:r>
              <a:rPr lang="zh-CN" altLang="en-US" dirty="0"/>
              <a:t>脚）</a:t>
            </a:r>
            <a:endParaRPr lang="en-US" altLang="zh-CN" dirty="0"/>
          </a:p>
          <a:p>
            <a:r>
              <a:rPr lang="zh-CN" altLang="en-US" dirty="0"/>
              <a:t>类似之前鸟类分类网络，不同通道响应鸟的不同部位（头，翅膀，尾巴）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789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1E1AA-3019-43CE-A9CD-D2906002E3A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8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5E10F-9C13-4DE7-85C7-BE9372A35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540ED2-5964-4181-A9FB-2C0ECA2C1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2D96B5-0067-4ABB-8CDB-EAA8959E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026C6-0485-4AB8-8533-DCB2FA18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38D54F-1C27-422A-B8EC-B8E27689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13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245E3-1C47-46C9-82B6-760FE157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E1CE08-2278-4F1B-95C6-6E17A15EC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EF6888-2FFE-40F3-A717-B8358552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82EA13-3B0A-4594-A628-B8A621A0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149F9C-2353-47CB-AA80-74E2B3E2F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59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652779-0F9D-4C7B-95B3-CFB89BE578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6B3EBA-6620-489C-8687-51BBE99A7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80DB28-7DDD-4E99-9D2B-A74710F4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A707F-CD4F-4211-AEB8-A6077AB31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3E7F6E-8656-4FD7-98F9-BA189F8F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02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4C66D-1F32-4E8A-AB83-CBF6D562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52F47-9264-47FC-A188-6377FFC50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B1F7F7-E67F-46A7-8A48-C04EFA34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279B8-0174-4754-9459-E177AB53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B3B030-2D57-4B2A-879A-6565BD6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15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82930-C9A3-4A14-8690-354EB489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989B11-7CBF-4FD2-BBEE-04CA95BA1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4AA154-1088-4193-9BC2-22CB09E9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2DA6E-269C-47C6-BE3E-180742AF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6B55B-281A-40F9-87B8-28F9D69A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4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CE6F8-B5E3-409E-A61B-5110AF79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6FC7D-E7E7-408C-B6FC-AB3937AF5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682F6F-D450-4285-87E4-72BB2C46C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A6013A-F0AF-4B8D-9967-7A17C26E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0034FD-4E00-4B1B-92CC-0134FD8F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68346F-ABCD-4BF6-9758-55717F8E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87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B290C-432C-4312-BE57-008F2C6E5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2638AE-D1D5-4870-8259-3EA61E8D2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F8C53A-5704-4A5D-9BB3-367B878A3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6ADE87-E589-40D5-9481-6B372EC5F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E8565A-F3AD-4CAF-8F1B-E9809B521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5D8AB8-EFBD-49E1-8994-F7FC71526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EF18F5-EAD8-4C28-8CBB-4FA3D96C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30A6E1-056D-4B3F-845A-53DDF2D9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90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EF887-42AE-4EFC-8415-472732CA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64A90B-0820-4A38-ADFD-5FB56755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5F8F09-DBBE-4F74-8020-016F2F103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D2296C-16F8-4898-8F3A-056A54E3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80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EE70EE-1FB0-463C-A5AC-FDC9505B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8D139D-F0CF-4E8E-B4F0-6A0E9EBED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DA9ABD-DFA8-4616-8644-4A54136A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79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41A82-07A1-4BD9-9740-CEED56CA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403A1-5B2F-478F-99EF-8F779E37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360E90-7B4E-43D9-BA03-C719105DC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60C2D5-9163-4674-BC76-0080C465D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A03B4B-BB2D-44A0-BC58-5EA3788E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78E41D-539C-4077-A0E7-B7F76CB6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48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BFD71-D5FC-4229-B7B9-E44088F0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3DDEDA4-DBEA-4CD6-AF93-A3CB36FDE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9C0D1B-8A16-48BB-9C43-5A74A7526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CEB7A4-2C9F-4F0B-A784-08171B32C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0A1365-65AE-4A73-8D9E-47BE0566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7E0CAB-23D1-458B-BB75-F81CAA99B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41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038A80-319F-4E22-AD1F-E15A8206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31A717-15AB-4645-9404-C983090ED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52B4A-2537-45E0-94B1-C9E1BFA37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61EE2-8E67-41C0-87F4-2C9B994BE40A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B8F322-2004-4647-9918-3893AC22A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3B396C-8D56-4612-B3DD-C365923F0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280F3-7046-477A-8CD4-A569FB332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75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vision.caltech.edu/Image_Datasets/CaltechPedestrians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crowdhuman.org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bitbucket.org/shanshanzhang/citypersons/src/default/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C7923A-2EA2-442A-A5F4-05C76D1CA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9602"/>
            <a:ext cx="9144000" cy="2387600"/>
          </a:xfrm>
        </p:spPr>
        <p:txBody>
          <a:bodyPr/>
          <a:lstStyle/>
          <a:p>
            <a:r>
              <a:rPr lang="en-US" altLang="zh-CN" b="1" dirty="0"/>
              <a:t>Pedestrian Detection </a:t>
            </a:r>
            <a:br>
              <a:rPr lang="en-US" altLang="zh-CN" b="1" dirty="0"/>
            </a:br>
            <a:r>
              <a:rPr lang="en-US" altLang="zh-CN" b="1" dirty="0"/>
              <a:t>in a Crowd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47D692-4A66-4136-87E5-A3BCCA30C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2019.9.16</a:t>
            </a:r>
          </a:p>
          <a:p>
            <a:r>
              <a:rPr lang="zh-CN" altLang="en-US" dirty="0"/>
              <a:t>吴毓双</a:t>
            </a:r>
          </a:p>
        </p:txBody>
      </p:sp>
    </p:spTree>
    <p:extLst>
      <p:ext uri="{BB962C8B-B14F-4D97-AF65-F5344CB8AC3E}">
        <p14:creationId xmlns:p14="http://schemas.microsoft.com/office/powerpoint/2010/main" val="406426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Method1: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DeepParts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F90DB-A25F-413D-AA63-B06250BD9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B7F1107-B01E-44B5-B207-87151CE5F12F}"/>
              </a:ext>
            </a:extLst>
          </p:cNvPr>
          <p:cNvSpPr txBox="1"/>
          <p:nvPr/>
        </p:nvSpPr>
        <p:spPr>
          <a:xfrm>
            <a:off x="838200" y="6307685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[2015][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TianYonglong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][ICCV]Deep learning strong parts for pedestrian detection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86715F-2320-44BC-8AFC-437AA647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14791"/>
            <a:ext cx="4671060" cy="18121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8BB5F9-5C9F-46F1-99B2-1250F64C8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00" y="4285774"/>
            <a:ext cx="5143999" cy="18518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E14B7D-B67F-46D6-99C9-1D7198D22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700" y="1612265"/>
            <a:ext cx="5247637" cy="4104659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1FC6DF1-1254-4646-B5A7-5257F0F9A877}"/>
              </a:ext>
            </a:extLst>
          </p:cNvPr>
          <p:cNvSpPr/>
          <p:nvPr/>
        </p:nvSpPr>
        <p:spPr>
          <a:xfrm rot="776789">
            <a:off x="5943169" y="2691413"/>
            <a:ext cx="649219" cy="242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1A4032F-1ED4-46C8-B6B2-9F10D7EDA21D}"/>
              </a:ext>
            </a:extLst>
          </p:cNvPr>
          <p:cNvSpPr/>
          <p:nvPr/>
        </p:nvSpPr>
        <p:spPr>
          <a:xfrm rot="9268446">
            <a:off x="5932263" y="5067414"/>
            <a:ext cx="649219" cy="242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B910590-005C-4BA7-B421-D84F4B455E07}"/>
              </a:ext>
            </a:extLst>
          </p:cNvPr>
          <p:cNvSpPr/>
          <p:nvPr/>
        </p:nvSpPr>
        <p:spPr>
          <a:xfrm>
            <a:off x="447040" y="1825625"/>
            <a:ext cx="307971" cy="307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D0034B-9143-4D14-8824-EC9647627DF3}"/>
              </a:ext>
            </a:extLst>
          </p:cNvPr>
          <p:cNvSpPr txBox="1"/>
          <p:nvPr/>
        </p:nvSpPr>
        <p:spPr>
          <a:xfrm>
            <a:off x="450597" y="1794944"/>
            <a:ext cx="21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E2D9E1A-01A4-4E5A-92F1-3562097BC163}"/>
              </a:ext>
            </a:extLst>
          </p:cNvPr>
          <p:cNvGrpSpPr/>
          <p:nvPr/>
        </p:nvGrpSpPr>
        <p:grpSpPr>
          <a:xfrm>
            <a:off x="6871724" y="1762647"/>
            <a:ext cx="307971" cy="369332"/>
            <a:chOff x="6908800" y="1979609"/>
            <a:chExt cx="307971" cy="369332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68EF156-CC91-4343-B972-AFD254338D7A}"/>
                </a:ext>
              </a:extLst>
            </p:cNvPr>
            <p:cNvSpPr/>
            <p:nvPr/>
          </p:nvSpPr>
          <p:spPr>
            <a:xfrm>
              <a:off x="6908800" y="2010290"/>
              <a:ext cx="307971" cy="307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DD79006-B7B0-4DA3-A8A8-C8825985FB41}"/>
                </a:ext>
              </a:extLst>
            </p:cNvPr>
            <p:cNvSpPr txBox="1"/>
            <p:nvPr/>
          </p:nvSpPr>
          <p:spPr>
            <a:xfrm>
              <a:off x="6912357" y="1979609"/>
              <a:ext cx="215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FE3F5552-7071-45C7-B067-E38A505A2F76}"/>
              </a:ext>
            </a:extLst>
          </p:cNvPr>
          <p:cNvSpPr/>
          <p:nvPr/>
        </p:nvSpPr>
        <p:spPr>
          <a:xfrm>
            <a:off x="350977" y="4357040"/>
            <a:ext cx="307971" cy="307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061591-6C2A-4264-A8D2-21F7035356FC}"/>
              </a:ext>
            </a:extLst>
          </p:cNvPr>
          <p:cNvSpPr txBox="1"/>
          <p:nvPr/>
        </p:nvSpPr>
        <p:spPr>
          <a:xfrm>
            <a:off x="354534" y="4326359"/>
            <a:ext cx="21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991F02-843A-4945-97C7-3D898CCBB683}"/>
              </a:ext>
            </a:extLst>
          </p:cNvPr>
          <p:cNvSpPr txBox="1"/>
          <p:nvPr/>
        </p:nvSpPr>
        <p:spPr>
          <a:xfrm>
            <a:off x="2608070" y="3487001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 detectors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14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Method2: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Bi-box Regression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F90DB-A25F-413D-AA63-B06250BD9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387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body info + visible body info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168C396-7241-417F-B991-4DBEFE6E82A8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[2018][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ZhouChunluan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][ECCV]Bi-box Regression for Pedestrian Detection and Occlusion Estimation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A2208C-B499-4C79-B9FF-B1A6FD2B5C95}"/>
              </a:ext>
            </a:extLst>
          </p:cNvPr>
          <p:cNvGrpSpPr/>
          <p:nvPr/>
        </p:nvGrpSpPr>
        <p:grpSpPr>
          <a:xfrm>
            <a:off x="838200" y="2245535"/>
            <a:ext cx="10656445" cy="3535188"/>
            <a:chOff x="847971" y="2641775"/>
            <a:chExt cx="10656445" cy="353518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112EFEC-2DFC-462D-9579-BDAE406B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971" y="2641775"/>
              <a:ext cx="8691562" cy="353518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34DD178-31E5-4F2B-B0C0-BC01813D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90149" y="2809169"/>
              <a:ext cx="1814267" cy="3200400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619106A-63D5-4573-A859-B9B8120C5C42}"/>
                </a:ext>
              </a:extLst>
            </p:cNvPr>
            <p:cNvCxnSpPr/>
            <p:nvPr/>
          </p:nvCxnSpPr>
          <p:spPr>
            <a:xfrm flipH="1">
              <a:off x="9398000" y="5090160"/>
              <a:ext cx="589280" cy="17272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407AA5E-CB7D-4E92-9950-F08CCC4AC8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8000" y="3429000"/>
              <a:ext cx="730813" cy="16226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043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Method3: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OR-CNN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F90DB-A25F-413D-AA63-B06250BD9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859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 Loss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AAEA466-69BD-42AD-A56D-3AEF20AAA85D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[2018][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ZhangShifeng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][ECCV]Occlusion-aware R-CNN: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Pedestrians in a Crowd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0834474E-8547-45B5-A0F7-3BFD54E461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47" y="2974967"/>
            <a:ext cx="4753071" cy="3562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D446394-A022-465B-A846-50652B431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7" y="3978046"/>
            <a:ext cx="8298423" cy="69779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D24AC8F-1FA4-4468-9F32-B5A3639F2DB8}"/>
              </a:ext>
            </a:extLst>
          </p:cNvPr>
          <p:cNvSpPr/>
          <p:nvPr/>
        </p:nvSpPr>
        <p:spPr>
          <a:xfrm>
            <a:off x="4927260" y="2916975"/>
            <a:ext cx="756320" cy="4722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DE9DEA-9B79-40CA-A2DE-C2D2D5AD4DAF}"/>
              </a:ext>
            </a:extLst>
          </p:cNvPr>
          <p:cNvSpPr/>
          <p:nvPr/>
        </p:nvSpPr>
        <p:spPr>
          <a:xfrm>
            <a:off x="794777" y="4090821"/>
            <a:ext cx="756320" cy="4722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24ED634-E8D4-4C9D-AD19-416F1E9A40DB}"/>
              </a:ext>
            </a:extLst>
          </p:cNvPr>
          <p:cNvCxnSpPr>
            <a:cxnSpLocks/>
          </p:cNvCxnSpPr>
          <p:nvPr/>
        </p:nvCxnSpPr>
        <p:spPr>
          <a:xfrm flipH="1">
            <a:off x="2251191" y="4523513"/>
            <a:ext cx="439097" cy="355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CA319879-AAD7-44D7-BBCB-57B95B829BC8}"/>
              </a:ext>
            </a:extLst>
          </p:cNvPr>
          <p:cNvSpPr txBox="1"/>
          <p:nvPr/>
        </p:nvSpPr>
        <p:spPr>
          <a:xfrm>
            <a:off x="1258824" y="4858772"/>
            <a:ext cx="198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predicted boxes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790868B-438A-4313-B810-4ABBB589F91D}"/>
              </a:ext>
            </a:extLst>
          </p:cNvPr>
          <p:cNvSpPr txBox="1"/>
          <p:nvPr/>
        </p:nvSpPr>
        <p:spPr>
          <a:xfrm>
            <a:off x="2891486" y="5208854"/>
            <a:ext cx="125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gt</a:t>
            </a:r>
            <a:r>
              <a:rPr lang="en-US" altLang="zh-CN" dirty="0"/>
              <a:t> boxes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35A3784-F307-4266-B13E-1BDAC2552583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3429878" y="4523513"/>
            <a:ext cx="90316" cy="685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6414D93-B388-48EB-B356-F555E033BEC5}"/>
              </a:ext>
            </a:extLst>
          </p:cNvPr>
          <p:cNvCxnSpPr>
            <a:cxnSpLocks/>
          </p:cNvCxnSpPr>
          <p:nvPr/>
        </p:nvCxnSpPr>
        <p:spPr>
          <a:xfrm flipH="1">
            <a:off x="5994501" y="4532521"/>
            <a:ext cx="439097" cy="355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4A02335-F8BD-413C-A980-6DAAA812FDDD}"/>
              </a:ext>
            </a:extLst>
          </p:cNvPr>
          <p:cNvSpPr txBox="1"/>
          <p:nvPr/>
        </p:nvSpPr>
        <p:spPr>
          <a:xfrm>
            <a:off x="5002134" y="4867780"/>
            <a:ext cx="1984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gt</a:t>
            </a:r>
            <a:r>
              <a:rPr lang="en-US" altLang="zh-CN" dirty="0"/>
              <a:t> boxes with multiple anchors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2C26CA2-22C8-45B1-B6CA-47B1FB3884EA}"/>
              </a:ext>
            </a:extLst>
          </p:cNvPr>
          <p:cNvCxnSpPr>
            <a:cxnSpLocks/>
          </p:cNvCxnSpPr>
          <p:nvPr/>
        </p:nvCxnSpPr>
        <p:spPr>
          <a:xfrm flipH="1">
            <a:off x="8168173" y="4563070"/>
            <a:ext cx="138378" cy="619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8B9944C-9592-4BDD-8B53-BA27E8F23B89}"/>
              </a:ext>
            </a:extLst>
          </p:cNvPr>
          <p:cNvSpPr txBox="1"/>
          <p:nvPr/>
        </p:nvSpPr>
        <p:spPr>
          <a:xfrm>
            <a:off x="7175805" y="5162877"/>
            <a:ext cx="198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sets of anchors </a:t>
            </a:r>
          </a:p>
          <a:p>
            <a:r>
              <a:rPr lang="en-US" altLang="zh-CN" dirty="0"/>
              <a:t>corresponding to the same </a:t>
            </a:r>
            <a:r>
              <a:rPr lang="en-US" altLang="zh-CN" dirty="0" err="1"/>
              <a:t>gt</a:t>
            </a:r>
            <a:r>
              <a:rPr lang="en-US" altLang="zh-CN" dirty="0"/>
              <a:t> box</a:t>
            </a:r>
            <a:endParaRPr lang="zh-CN" altLang="en-US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7FBC9CE-A681-49A3-966C-D3911CF078CD}"/>
              </a:ext>
            </a:extLst>
          </p:cNvPr>
          <p:cNvGrpSpPr/>
          <p:nvPr/>
        </p:nvGrpSpPr>
        <p:grpSpPr>
          <a:xfrm>
            <a:off x="6627931" y="1765328"/>
            <a:ext cx="1962896" cy="1882142"/>
            <a:chOff x="8462680" y="1605179"/>
            <a:chExt cx="2464673" cy="2416525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C023652-4C59-493C-8D27-35A71511A187}"/>
                </a:ext>
              </a:extLst>
            </p:cNvPr>
            <p:cNvSpPr/>
            <p:nvPr/>
          </p:nvSpPr>
          <p:spPr>
            <a:xfrm>
              <a:off x="9032077" y="2042095"/>
              <a:ext cx="1092200" cy="171511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A5D4A71-B7E0-428B-9670-0FB1A52A989B}"/>
                </a:ext>
              </a:extLst>
            </p:cNvPr>
            <p:cNvSpPr/>
            <p:nvPr/>
          </p:nvSpPr>
          <p:spPr>
            <a:xfrm>
              <a:off x="8602817" y="1804571"/>
              <a:ext cx="1092200" cy="17151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A4A0E3D-B993-42C4-9467-7D85929BE325}"/>
                </a:ext>
              </a:extLst>
            </p:cNvPr>
            <p:cNvSpPr/>
            <p:nvPr/>
          </p:nvSpPr>
          <p:spPr>
            <a:xfrm>
              <a:off x="8902770" y="1605179"/>
              <a:ext cx="1354571" cy="15530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34FFF85-B7A7-4315-8CFC-3B37E8A070F1}"/>
                </a:ext>
              </a:extLst>
            </p:cNvPr>
            <p:cNvSpPr/>
            <p:nvPr/>
          </p:nvSpPr>
          <p:spPr>
            <a:xfrm>
              <a:off x="9572782" y="1698731"/>
              <a:ext cx="1354571" cy="15530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B6D7D38-7B55-4518-AB16-70534383C3BF}"/>
                </a:ext>
              </a:extLst>
            </p:cNvPr>
            <p:cNvSpPr/>
            <p:nvPr/>
          </p:nvSpPr>
          <p:spPr>
            <a:xfrm>
              <a:off x="8462680" y="2502929"/>
              <a:ext cx="1399759" cy="1440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E066998-FCC7-4B91-9771-1634E5103138}"/>
                </a:ext>
              </a:extLst>
            </p:cNvPr>
            <p:cNvSpPr/>
            <p:nvPr/>
          </p:nvSpPr>
          <p:spPr>
            <a:xfrm>
              <a:off x="9339103" y="2468621"/>
              <a:ext cx="1354571" cy="15530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3455E90-2C5C-4ADE-9F01-9253C6A6D99B}"/>
              </a:ext>
            </a:extLst>
          </p:cNvPr>
          <p:cNvGrpSpPr/>
          <p:nvPr/>
        </p:nvGrpSpPr>
        <p:grpSpPr>
          <a:xfrm>
            <a:off x="10103337" y="1954351"/>
            <a:ext cx="1394011" cy="1497263"/>
            <a:chOff x="8724518" y="1903980"/>
            <a:chExt cx="1750364" cy="192237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4AAC4C9-5319-48BF-A3DB-6B29EA8E978B}"/>
                </a:ext>
              </a:extLst>
            </p:cNvPr>
            <p:cNvSpPr/>
            <p:nvPr/>
          </p:nvSpPr>
          <p:spPr>
            <a:xfrm>
              <a:off x="9032077" y="2042095"/>
              <a:ext cx="1092200" cy="171511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B0F225C-7CB9-411F-AB26-F93E126DD573}"/>
                </a:ext>
              </a:extLst>
            </p:cNvPr>
            <p:cNvSpPr/>
            <p:nvPr/>
          </p:nvSpPr>
          <p:spPr>
            <a:xfrm>
              <a:off x="8852670" y="1903980"/>
              <a:ext cx="1092201" cy="17151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5B51B7E-A596-40AF-BCB2-C6B10B336AF7}"/>
                </a:ext>
              </a:extLst>
            </p:cNvPr>
            <p:cNvSpPr/>
            <p:nvPr/>
          </p:nvSpPr>
          <p:spPr>
            <a:xfrm>
              <a:off x="8891076" y="2187772"/>
              <a:ext cx="1354571" cy="15530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46C9673B-908B-4F57-BF7E-8AF903E7D10E}"/>
                </a:ext>
              </a:extLst>
            </p:cNvPr>
            <p:cNvSpPr/>
            <p:nvPr/>
          </p:nvSpPr>
          <p:spPr>
            <a:xfrm>
              <a:off x="9120311" y="1960610"/>
              <a:ext cx="1354571" cy="15530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3AC1EB6-9187-4518-9CF9-671C588A71FC}"/>
                </a:ext>
              </a:extLst>
            </p:cNvPr>
            <p:cNvSpPr/>
            <p:nvPr/>
          </p:nvSpPr>
          <p:spPr>
            <a:xfrm>
              <a:off x="8724518" y="2110182"/>
              <a:ext cx="1399759" cy="14407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EE43813-883C-49BA-B3AD-936107A11B2F}"/>
                </a:ext>
              </a:extLst>
            </p:cNvPr>
            <p:cNvSpPr/>
            <p:nvPr/>
          </p:nvSpPr>
          <p:spPr>
            <a:xfrm>
              <a:off x="9102903" y="2273267"/>
              <a:ext cx="1354571" cy="15530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箭头: 右 53">
            <a:extLst>
              <a:ext uri="{FF2B5EF4-FFF2-40B4-BE49-F238E27FC236}">
                <a16:creationId xmlns:a16="http://schemas.microsoft.com/office/drawing/2014/main" id="{9383A58C-47B8-4842-9C38-0019EC1A7075}"/>
              </a:ext>
            </a:extLst>
          </p:cNvPr>
          <p:cNvSpPr/>
          <p:nvPr/>
        </p:nvSpPr>
        <p:spPr>
          <a:xfrm>
            <a:off x="9022080" y="2537074"/>
            <a:ext cx="729845" cy="472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92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Method3: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OR-CNN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F90DB-A25F-413D-AA63-B06250BD9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859"/>
            <a:ext cx="10515600" cy="4351338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PORoI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(Part Occlusion-aware) Pooling Unit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AAEA466-69BD-42AD-A56D-3AEF20AAA85D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[2018][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ZhangShifeng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][ECCV]Occlusion-aware R-CNN: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Pedestrians in a Crowd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AC90C08-B72F-41CA-BCA3-F493DF3F7035}"/>
              </a:ext>
            </a:extLst>
          </p:cNvPr>
          <p:cNvGrpSpPr/>
          <p:nvPr/>
        </p:nvGrpSpPr>
        <p:grpSpPr>
          <a:xfrm>
            <a:off x="1256806" y="2107469"/>
            <a:ext cx="8332187" cy="3491688"/>
            <a:chOff x="1553493" y="2067359"/>
            <a:chExt cx="9593014" cy="407726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3A74CA0-8BCB-4395-860E-88DA650AD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3493" y="2067359"/>
              <a:ext cx="9593014" cy="4077269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53A81AC-D8DD-47E1-BF1B-7E7371AA7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4880" y="2235200"/>
              <a:ext cx="2692400" cy="6081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7F695CC-2E66-44FA-97D0-2A691A095B63}"/>
                </a:ext>
              </a:extLst>
            </p:cNvPr>
            <p:cNvCxnSpPr>
              <a:cxnSpLocks/>
            </p:cNvCxnSpPr>
            <p:nvPr/>
          </p:nvCxnSpPr>
          <p:spPr>
            <a:xfrm>
              <a:off x="6024880" y="3192812"/>
              <a:ext cx="2692400" cy="26695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CFBDA134-A2BE-4CEA-BDC1-EB195275A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67" y="5748910"/>
            <a:ext cx="6363194" cy="35646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C02A9CF-7F45-472B-9830-E04321B2EF4D}"/>
              </a:ext>
            </a:extLst>
          </p:cNvPr>
          <p:cNvSpPr txBox="1"/>
          <p:nvPr/>
        </p:nvSpPr>
        <p:spPr>
          <a:xfrm>
            <a:off x="1663206" y="5707840"/>
            <a:ext cx="1608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/>
              <a:t>监督</a:t>
            </a:r>
            <a:r>
              <a:rPr lang="en-US" altLang="zh-CN" dirty="0"/>
              <a:t>: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87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842D804-2AEA-4202-B650-A832C6155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3818534"/>
            <a:ext cx="4810796" cy="24863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Method3: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OR-CNN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AAEA466-69BD-42AD-A56D-3AEF20AAA85D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[2018][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ZhangShifeng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][ECCV]Occlusion-aware R-CNN: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Pedestrians in a Crowd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3D4427F3-CC97-449C-A08E-0DF5245F2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437" y="1532583"/>
            <a:ext cx="4772216" cy="45886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33EE87-901B-4113-8027-B94AA8675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51" y="1518804"/>
            <a:ext cx="47053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7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Method4: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Attention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F90DB-A25F-413D-AA63-B06250BD9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F1B1EDA-A8B9-44F2-86F0-18D623D38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458543"/>
            <a:ext cx="3967480" cy="48491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B50C49-22CA-443F-B199-BC97EAA8A365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[2018][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ZhangShanshan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][ECCV]Occluded Pedestrian Detection Through Guided Attention in CNNs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B200F5-6D97-4A4C-8A77-3B53B2C1FDE3}"/>
              </a:ext>
            </a:extLst>
          </p:cNvPr>
          <p:cNvSpPr txBox="1"/>
          <p:nvPr/>
        </p:nvSpPr>
        <p:spPr>
          <a:xfrm>
            <a:off x="8067040" y="2754294"/>
            <a:ext cx="267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/>
              <a:t>channel attention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降低有遮挡部位对应</a:t>
            </a:r>
            <a:r>
              <a:rPr lang="en-US" altLang="zh-CN" dirty="0"/>
              <a:t>channel</a:t>
            </a:r>
            <a:r>
              <a:rPr lang="zh-CN" altLang="en-US" dirty="0"/>
              <a:t>的权重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F8AA3F-DFFA-4D2A-ADBE-D50BB22D3191}"/>
              </a:ext>
            </a:extLst>
          </p:cNvPr>
          <p:cNvSpPr/>
          <p:nvPr/>
        </p:nvSpPr>
        <p:spPr>
          <a:xfrm>
            <a:off x="1127760" y="2754294"/>
            <a:ext cx="1838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不同</a:t>
            </a:r>
            <a:r>
              <a:rPr lang="en-US" altLang="zh-CN" dirty="0"/>
              <a:t>channel</a:t>
            </a:r>
            <a:r>
              <a:rPr lang="zh-CN" altLang="en-US" dirty="0"/>
              <a:t>对人体的不同部位有特定的激活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232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Method4: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 Attention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326C7D8-2B0B-41F3-8F77-E1C4CC1FF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3968"/>
            <a:ext cx="10515600" cy="4214652"/>
          </a:xfr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B50C49-22CA-443F-B199-BC97EAA8A365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[2018][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ZhangShanshan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][ECCV]Occluded Pedestrian Detection Through Guided Attention in CNNs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DA7E55A-8367-4B30-ACF8-6A7035D142A1}"/>
              </a:ext>
            </a:extLst>
          </p:cNvPr>
          <p:cNvCxnSpPr/>
          <p:nvPr/>
        </p:nvCxnSpPr>
        <p:spPr>
          <a:xfrm flipH="1">
            <a:off x="4754880" y="5019040"/>
            <a:ext cx="48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DEEFA5B-ED9E-4C79-A6A0-40237028F1F6}"/>
              </a:ext>
            </a:extLst>
          </p:cNvPr>
          <p:cNvSpPr txBox="1"/>
          <p:nvPr/>
        </p:nvSpPr>
        <p:spPr>
          <a:xfrm>
            <a:off x="2631440" y="4695874"/>
            <a:ext cx="282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Self attention</a:t>
            </a:r>
          </a:p>
          <a:p>
            <a:r>
              <a:rPr lang="en-US" altLang="zh-CN" dirty="0"/>
              <a:t>2. External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935261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89A0E-DAB0-4EE8-9D5C-AC06828DF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387"/>
            <a:ext cx="10515600" cy="4351338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Topological Line Localization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AACC5B-81AB-404C-8750-04D5E1D0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89" y="1606858"/>
            <a:ext cx="6583403" cy="456283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Method5: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B50C49-22CA-443F-B199-BC97EAA8A365}"/>
              </a:ext>
            </a:extLst>
          </p:cNvPr>
          <p:cNvSpPr txBox="1"/>
          <p:nvPr/>
        </p:nvSpPr>
        <p:spPr>
          <a:xfrm>
            <a:off x="838200" y="6169709"/>
            <a:ext cx="998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[2018][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SongTao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][ECCV]Small-scale Pedestrian Detection based on Topological Line Localization and Temporal Feature Aggregation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A29F55-4861-40FE-83BB-B8C5D2515425}"/>
              </a:ext>
            </a:extLst>
          </p:cNvPr>
          <p:cNvSpPr/>
          <p:nvPr/>
        </p:nvSpPr>
        <p:spPr>
          <a:xfrm>
            <a:off x="1747520" y="2364036"/>
            <a:ext cx="711200" cy="14122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D582C0E-DB22-4D41-8FC8-F1970137338D}"/>
              </a:ext>
            </a:extLst>
          </p:cNvPr>
          <p:cNvCxnSpPr/>
          <p:nvPr/>
        </p:nvCxnSpPr>
        <p:spPr>
          <a:xfrm>
            <a:off x="3738880" y="2364036"/>
            <a:ext cx="0" cy="141224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头: 右 13">
            <a:extLst>
              <a:ext uri="{FF2B5EF4-FFF2-40B4-BE49-F238E27FC236}">
                <a16:creationId xmlns:a16="http://schemas.microsoft.com/office/drawing/2014/main" id="{D7EE23B2-C63A-423D-B2C8-E0614D183CEC}"/>
              </a:ext>
            </a:extLst>
          </p:cNvPr>
          <p:cNvSpPr/>
          <p:nvPr/>
        </p:nvSpPr>
        <p:spPr>
          <a:xfrm>
            <a:off x="2763520" y="2902516"/>
            <a:ext cx="599853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09B05C-3617-4281-A5A0-DA466B3130E8}"/>
              </a:ext>
            </a:extLst>
          </p:cNvPr>
          <p:cNvSpPr txBox="1"/>
          <p:nvPr/>
        </p:nvSpPr>
        <p:spPr>
          <a:xfrm>
            <a:off x="1275080" y="4366845"/>
            <a:ext cx="297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优点：</a:t>
            </a:r>
            <a:r>
              <a:rPr lang="en-US" altLang="zh-CN" dirty="0"/>
              <a:t>1. Small-scale</a:t>
            </a:r>
          </a:p>
          <a:p>
            <a:r>
              <a:rPr lang="en-US" altLang="zh-CN" dirty="0"/>
              <a:t>           2. Skeleton-Line-</a:t>
            </a:r>
            <a:r>
              <a:rPr lang="en-US" altLang="zh-CN" dirty="0" err="1"/>
              <a:t>BBx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63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89A0E-DAB0-4EE8-9D5C-AC06828DF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387"/>
            <a:ext cx="10515600" cy="4351338"/>
          </a:xfrm>
        </p:spPr>
        <p:txBody>
          <a:bodyPr/>
          <a:lstStyle/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Method5: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B50C49-22CA-443F-B199-BC97EAA8A365}"/>
              </a:ext>
            </a:extLst>
          </p:cNvPr>
          <p:cNvSpPr txBox="1"/>
          <p:nvPr/>
        </p:nvSpPr>
        <p:spPr>
          <a:xfrm>
            <a:off x="838200" y="6169709"/>
            <a:ext cx="998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[2018][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SongTao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][ECCV]Small-scale Pedestrian Detection based on Topological Line Localization and Temporal Feature Aggregation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99CD9D-A9E2-4E8A-8218-B9B6EBE30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7" y="1743372"/>
            <a:ext cx="9591040" cy="436134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F11208A-1E17-416E-9D51-1DAE44181A2E}"/>
              </a:ext>
            </a:extLst>
          </p:cNvPr>
          <p:cNvCxnSpPr>
            <a:cxnSpLocks/>
          </p:cNvCxnSpPr>
          <p:nvPr/>
        </p:nvCxnSpPr>
        <p:spPr>
          <a:xfrm flipH="1" flipV="1">
            <a:off x="7376160" y="3078480"/>
            <a:ext cx="721360" cy="121666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1209250-7F62-412A-80DC-DF86D12CFA72}"/>
              </a:ext>
            </a:extLst>
          </p:cNvPr>
          <p:cNvSpPr txBox="1"/>
          <p:nvPr/>
        </p:nvSpPr>
        <p:spPr>
          <a:xfrm>
            <a:off x="6673419" y="270914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top vertex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4AF5D77-2FD0-4635-AE5A-31F0A2B449C2}"/>
              </a:ext>
            </a:extLst>
          </p:cNvPr>
          <p:cNvCxnSpPr>
            <a:cxnSpLocks/>
          </p:cNvCxnSpPr>
          <p:nvPr/>
        </p:nvCxnSpPr>
        <p:spPr>
          <a:xfrm flipV="1">
            <a:off x="9789159" y="3263146"/>
            <a:ext cx="702742" cy="10319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1928768-ED60-4164-A86F-6DF714D0088B}"/>
              </a:ext>
            </a:extLst>
          </p:cNvPr>
          <p:cNvSpPr txBox="1"/>
          <p:nvPr/>
        </p:nvSpPr>
        <p:spPr>
          <a:xfrm>
            <a:off x="9789159" y="2893814"/>
            <a:ext cx="178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bottom vertex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BC9A71E-15D1-4351-B379-9B8B1D0B79F4}"/>
              </a:ext>
            </a:extLst>
          </p:cNvPr>
          <p:cNvCxnSpPr>
            <a:cxnSpLocks/>
          </p:cNvCxnSpPr>
          <p:nvPr/>
        </p:nvCxnSpPr>
        <p:spPr>
          <a:xfrm>
            <a:off x="8556420" y="5567639"/>
            <a:ext cx="255694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98EE6B6-2366-4C10-83D1-01C43D20588D}"/>
              </a:ext>
            </a:extLst>
          </p:cNvPr>
          <p:cNvSpPr txBox="1"/>
          <p:nvPr/>
        </p:nvSpPr>
        <p:spPr>
          <a:xfrm>
            <a:off x="10679860" y="5095554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edge link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01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Method6: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Repulsion Loss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5A96035-A91E-42D4-952F-ECF4D4C38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29" y="1606859"/>
            <a:ext cx="5029902" cy="562053"/>
          </a:xfr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7339F88-664A-4609-A5A9-3CF1D477B980}"/>
              </a:ext>
            </a:extLst>
          </p:cNvPr>
          <p:cNvCxnSpPr>
            <a:cxnSpLocks/>
          </p:cNvCxnSpPr>
          <p:nvPr/>
        </p:nvCxnSpPr>
        <p:spPr>
          <a:xfrm flipH="1">
            <a:off x="3670963" y="2164080"/>
            <a:ext cx="545437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35D670C-8779-4118-944A-F35E4EC03E53}"/>
              </a:ext>
            </a:extLst>
          </p:cNvPr>
          <p:cNvSpPr txBox="1"/>
          <p:nvPr/>
        </p:nvSpPr>
        <p:spPr>
          <a:xfrm>
            <a:off x="3032216" y="2621280"/>
            <a:ext cx="123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Attraction</a:t>
            </a:r>
          </a:p>
          <a:p>
            <a:r>
              <a:rPr lang="en-US" altLang="zh-CN" dirty="0" err="1"/>
              <a:t>gt</a:t>
            </a:r>
            <a:r>
              <a:rPr lang="en-US" altLang="zh-CN" dirty="0"/>
              <a:t> boxes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7994957-AB18-4F23-A1DB-57035773AE3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004561" y="2131823"/>
            <a:ext cx="102438" cy="44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8A65A6D-F9E0-494B-A17D-3D3C90BDF88E}"/>
              </a:ext>
            </a:extLst>
          </p:cNvPr>
          <p:cNvSpPr txBox="1"/>
          <p:nvPr/>
        </p:nvSpPr>
        <p:spPr>
          <a:xfrm>
            <a:off x="5295037" y="2578863"/>
            <a:ext cx="1623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Repulsion</a:t>
            </a:r>
          </a:p>
          <a:p>
            <a:r>
              <a:rPr lang="en-US" altLang="zh-CN" dirty="0"/>
              <a:t>other </a:t>
            </a:r>
            <a:r>
              <a:rPr lang="en-US" altLang="zh-CN" dirty="0" err="1"/>
              <a:t>gt</a:t>
            </a:r>
            <a:r>
              <a:rPr lang="en-US" altLang="zh-CN" dirty="0"/>
              <a:t> boxes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B9A7C8F-DFC9-4C98-B21D-B303E80457CA}"/>
              </a:ext>
            </a:extLst>
          </p:cNvPr>
          <p:cNvCxnSpPr>
            <a:cxnSpLocks/>
          </p:cNvCxnSpPr>
          <p:nvPr/>
        </p:nvCxnSpPr>
        <p:spPr>
          <a:xfrm>
            <a:off x="7702120" y="2131823"/>
            <a:ext cx="636876" cy="42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54CC6B5-A61F-4A2C-A84F-4E27B7BFD63D}"/>
              </a:ext>
            </a:extLst>
          </p:cNvPr>
          <p:cNvSpPr txBox="1"/>
          <p:nvPr/>
        </p:nvSpPr>
        <p:spPr>
          <a:xfrm>
            <a:off x="7731073" y="2578863"/>
            <a:ext cx="240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Repulsion</a:t>
            </a:r>
          </a:p>
          <a:p>
            <a:r>
              <a:rPr lang="en-US" altLang="zh-CN" dirty="0"/>
              <a:t>other predicted boxes (diff targets)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ED7D9C0-BF5B-4500-925A-AD3D2D9CF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3965302"/>
            <a:ext cx="5802630" cy="9214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211276C-7598-49FE-B83B-969B749AA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15" y="5021584"/>
            <a:ext cx="5810250" cy="107632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209052A-525C-401F-AB67-43A96521E233}"/>
              </a:ext>
            </a:extLst>
          </p:cNvPr>
          <p:cNvSpPr txBox="1"/>
          <p:nvPr/>
        </p:nvSpPr>
        <p:spPr>
          <a:xfrm>
            <a:off x="7518056" y="4241379"/>
            <a:ext cx="434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与其他非</a:t>
            </a:r>
            <a:r>
              <a:rPr lang="en-US" altLang="zh-CN" dirty="0"/>
              <a:t>target</a:t>
            </a:r>
            <a:r>
              <a:rPr lang="zh-CN" altLang="en-US" dirty="0"/>
              <a:t>的</a:t>
            </a:r>
            <a:r>
              <a:rPr lang="en-US" altLang="zh-CN" dirty="0" err="1"/>
              <a:t>gt</a:t>
            </a:r>
            <a:r>
              <a:rPr lang="en-US" altLang="zh-CN" dirty="0"/>
              <a:t> </a:t>
            </a:r>
            <a:r>
              <a:rPr lang="en-US" altLang="zh-CN" dirty="0" err="1"/>
              <a:t>bbx</a:t>
            </a:r>
            <a:r>
              <a:rPr lang="zh-CN" altLang="en-US" dirty="0"/>
              <a:t>间</a:t>
            </a:r>
            <a:r>
              <a:rPr lang="en-US" altLang="zh-CN" dirty="0" err="1"/>
              <a:t>IoU</a:t>
            </a:r>
            <a:r>
              <a:rPr lang="zh-CN" altLang="en-US" dirty="0"/>
              <a:t>尽可能小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B69AC98-18AB-4829-A7C2-5385FB1CBAB2}"/>
              </a:ext>
            </a:extLst>
          </p:cNvPr>
          <p:cNvSpPr txBox="1"/>
          <p:nvPr/>
        </p:nvSpPr>
        <p:spPr>
          <a:xfrm>
            <a:off x="7284376" y="5345474"/>
            <a:ext cx="458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与其他不同</a:t>
            </a:r>
            <a:r>
              <a:rPr lang="en-US" altLang="zh-CN" dirty="0"/>
              <a:t>target</a:t>
            </a:r>
            <a:r>
              <a:rPr lang="zh-CN" altLang="en-US" dirty="0"/>
              <a:t>的</a:t>
            </a:r>
            <a:r>
              <a:rPr lang="en-US" altLang="zh-CN" dirty="0" err="1"/>
              <a:t>pred</a:t>
            </a:r>
            <a:r>
              <a:rPr lang="en-US" altLang="zh-CN" dirty="0"/>
              <a:t> </a:t>
            </a:r>
            <a:r>
              <a:rPr lang="en-US" altLang="zh-CN" dirty="0" err="1"/>
              <a:t>bbx</a:t>
            </a:r>
            <a:r>
              <a:rPr lang="zh-CN" altLang="en-US" dirty="0"/>
              <a:t>间</a:t>
            </a:r>
            <a:r>
              <a:rPr lang="en-US" altLang="zh-CN" dirty="0" err="1"/>
              <a:t>IoU</a:t>
            </a:r>
            <a:r>
              <a:rPr lang="zh-CN" altLang="en-US" dirty="0"/>
              <a:t>尽可能小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6147AA-DEB0-4040-A226-C06AAE2FE45B}"/>
              </a:ext>
            </a:extLst>
          </p:cNvPr>
          <p:cNvSpPr/>
          <p:nvPr/>
        </p:nvSpPr>
        <p:spPr>
          <a:xfrm>
            <a:off x="5394959" y="3870960"/>
            <a:ext cx="136080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217803-B77E-4753-B05B-877522DBF489}"/>
              </a:ext>
            </a:extLst>
          </p:cNvPr>
          <p:cNvSpPr/>
          <p:nvPr/>
        </p:nvSpPr>
        <p:spPr>
          <a:xfrm>
            <a:off x="5191759" y="4991291"/>
            <a:ext cx="136080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802AB5-4B69-4FFB-A336-094489F53C52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[2018][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XinlongWang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][CVPR]Repulsion Loss: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Pedestrians in a Crowd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7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F90DB-A25F-413D-AA63-B06250BD9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636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Method6: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Repulsion Loss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C25E7C-4139-49B5-BAF9-DEA5F21C0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097BA9-0777-4293-BD16-C00AD0D9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28" y="1491971"/>
            <a:ext cx="8416544" cy="48799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3DC3D4B-DCD1-4099-91F5-F6CC9E6B0F79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[2018][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XinlongWang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][CVPR]Repulsion Loss: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Pedestrians in a Crowd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5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23A3D2-50D7-4B43-8D4A-CD4FB5BE3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NMS: (Non Maximum Suppression)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Loop: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选出置信度最高的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BBx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排除候选框中跟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阈值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的所有框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循环进行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原理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大的认为是指向同一物体，所以剔除，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小的框住了别的物体，因此保留。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Method7: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NMS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B50C49-22CA-443F-B199-BC97EAA8A365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[2019][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LiuSongTao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][CVPR]Adaptive NMS: Refining Pedestrian Detection in a Crowd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2716A4-1050-459A-8CB1-C26A3D17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952" y="2250441"/>
            <a:ext cx="5121810" cy="39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64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23A3D2-50D7-4B43-8D4A-CD4FB5BE3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soft-NMS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大于阈值时，不直接剔除，对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施加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penalty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越大，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越小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Method7: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NMS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B50C49-22CA-443F-B199-BC97EAA8A365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[2019][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LiuSongTao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][CVPR]Adaptive NMS: Refining Pedestrian Detection in a Crowd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EEB954-070A-4D80-AC40-FA0A03250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2" y="2388574"/>
            <a:ext cx="4600575" cy="876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4419F9-642F-4237-93AA-A2F6A9F6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235" y="3720000"/>
            <a:ext cx="3829050" cy="333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C3C77A-5592-4EB5-BD8E-34B71B23B3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812"/>
          <a:stretch/>
        </p:blipFill>
        <p:spPr>
          <a:xfrm rot="2225144">
            <a:off x="5072213" y="3233448"/>
            <a:ext cx="556260" cy="3048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6C0279F-DB88-452B-98DD-AAA519BAF524}"/>
              </a:ext>
            </a:extLst>
          </p:cNvPr>
          <p:cNvSpPr/>
          <p:nvPr/>
        </p:nvSpPr>
        <p:spPr>
          <a:xfrm>
            <a:off x="3637280" y="2826724"/>
            <a:ext cx="1463040" cy="333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112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23A3D2-50D7-4B43-8D4A-CD4FB5BE3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NMS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Method7: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NMS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B50C49-22CA-443F-B199-BC97EAA8A365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[2019][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LiuSongTao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][CVPR]Adaptive NMS: Refining Pedestrian Detection in a Crowd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9351BE-3B74-4D15-A51A-E34CAB9B6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8" y="3526538"/>
            <a:ext cx="5134692" cy="14765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715F24-B172-4FAC-8370-9C1125B65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060" y="2812163"/>
            <a:ext cx="2667000" cy="7143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7C8A8E-7049-49D7-8E7E-9BD3510E076E}"/>
              </a:ext>
            </a:extLst>
          </p:cNvPr>
          <p:cNvSpPr txBox="1"/>
          <p:nvPr/>
        </p:nvSpPr>
        <p:spPr>
          <a:xfrm>
            <a:off x="6804660" y="2912857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density map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90B07A-363B-488E-838E-1E8EE847B6AE}"/>
              </a:ext>
            </a:extLst>
          </p:cNvPr>
          <p:cNvSpPr txBox="1"/>
          <p:nvPr/>
        </p:nvSpPr>
        <p:spPr>
          <a:xfrm>
            <a:off x="6727190" y="4184755"/>
            <a:ext cx="490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density </a:t>
            </a:r>
            <a:r>
              <a:rPr lang="zh-CN" altLang="en-US" dirty="0"/>
              <a:t>很高时，</a:t>
            </a:r>
            <a:r>
              <a:rPr lang="en-US" altLang="zh-CN" dirty="0"/>
              <a:t>score</a:t>
            </a:r>
            <a:r>
              <a:rPr lang="zh-CN" altLang="en-US" dirty="0"/>
              <a:t>容易被保留</a:t>
            </a:r>
            <a:endParaRPr lang="en-US" altLang="zh-CN" dirty="0"/>
          </a:p>
          <a:p>
            <a:r>
              <a:rPr lang="en-US" altLang="zh-CN" dirty="0" err="1"/>
              <a:t>IoU</a:t>
            </a:r>
            <a:r>
              <a:rPr lang="en-US" altLang="zh-CN" dirty="0"/>
              <a:t> </a:t>
            </a:r>
            <a:r>
              <a:rPr lang="zh-CN" altLang="en-US" dirty="0"/>
              <a:t>仍然高于</a:t>
            </a:r>
            <a:r>
              <a:rPr lang="en-US" altLang="zh-CN" dirty="0"/>
              <a:t>density</a:t>
            </a:r>
            <a:r>
              <a:rPr lang="zh-CN" altLang="en-US" dirty="0"/>
              <a:t>，</a:t>
            </a:r>
            <a:r>
              <a:rPr lang="en-US" altLang="zh-CN" dirty="0"/>
              <a:t>score</a:t>
            </a:r>
            <a:r>
              <a:rPr lang="zh-CN" altLang="en-US" dirty="0"/>
              <a:t>才会被加上</a:t>
            </a:r>
            <a:r>
              <a:rPr lang="en-US" altLang="zh-CN" dirty="0"/>
              <a:t>penalty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31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23A3D2-50D7-4B43-8D4A-CD4FB5BE3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NMS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Method7: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NMS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B50C49-22CA-443F-B199-BC97EAA8A365}"/>
              </a:ext>
            </a:extLst>
          </p:cNvPr>
          <p:cNvSpPr txBox="1"/>
          <p:nvPr/>
        </p:nvSpPr>
        <p:spPr>
          <a:xfrm>
            <a:off x="838200" y="6307685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[2019][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LiuSongTao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][CVPR]Adaptive NMS: Refining Pedestrian Detection in a Crowd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9351BE-3B74-4D15-A51A-E34CAB9B6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49" y="1456677"/>
            <a:ext cx="5134692" cy="14765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715F24-B172-4FAC-8370-9C1125B65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459" y="2284244"/>
            <a:ext cx="2667000" cy="714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592B83-9C16-423B-BD05-B399F77A8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2998619"/>
            <a:ext cx="7048534" cy="330906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81480ED2-F6B0-4D87-BCC9-2873BFDFE5AA}"/>
              </a:ext>
            </a:extLst>
          </p:cNvPr>
          <p:cNvSpPr/>
          <p:nvPr/>
        </p:nvSpPr>
        <p:spPr>
          <a:xfrm rot="1344838">
            <a:off x="5540991" y="2939394"/>
            <a:ext cx="660400" cy="11729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5DC47F3-13EA-4DA8-91E2-D30470FB03A7}"/>
              </a:ext>
            </a:extLst>
          </p:cNvPr>
          <p:cNvSpPr/>
          <p:nvPr/>
        </p:nvSpPr>
        <p:spPr>
          <a:xfrm rot="1344838">
            <a:off x="4281150" y="4881556"/>
            <a:ext cx="660400" cy="11729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92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23A3D2-50D7-4B43-8D4A-CD4FB5BE3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Part-based methods: avoid occlusion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handle occlusion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Others: Trick (line detection/Ada-NMS)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New: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Occlusion Directly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61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BD84A9-BFB3-48A7-BF64-C8463E607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6671" y="1773768"/>
            <a:ext cx="9087103" cy="465088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683037F-47F3-40F7-9C6B-6B420EBC47D2}"/>
              </a:ext>
            </a:extLst>
          </p:cNvPr>
          <p:cNvSpPr txBox="1"/>
          <p:nvPr/>
        </p:nvSpPr>
        <p:spPr>
          <a:xfrm>
            <a:off x="944732" y="2467992"/>
            <a:ext cx="15854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Detection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Pedestrian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Crowd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78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8698BC1-2C8E-417F-91C9-DD2E05760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859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Caltech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(videos)</a:t>
            </a:r>
          </a:p>
          <a:p>
            <a:pPr marL="457200" lvl="1" indent="0">
              <a:buNone/>
            </a:pPr>
            <a:r>
              <a:rPr lang="en-US" altLang="zh-CN" dirty="0">
                <a:hlinkClick r:id="rId3"/>
              </a:rPr>
              <a:t>http://www.vision.caltech.edu/Image_Datasets/CaltechPedestrians/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CityPersons</a:t>
            </a:r>
          </a:p>
          <a:p>
            <a:pPr marL="457200" lvl="1" indent="0">
              <a:buNone/>
            </a:pPr>
            <a:r>
              <a:rPr lang="en-US" altLang="zh-CN" dirty="0">
                <a:hlinkClick r:id="rId4"/>
              </a:rPr>
              <a:t>https://bitbucket.org/shanshanzhang/citypersons/src/default/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CrowdHuman</a:t>
            </a:r>
          </a:p>
          <a:p>
            <a:pPr marL="457200" lvl="1" indent="0">
              <a:buNone/>
            </a:pPr>
            <a:r>
              <a:rPr lang="en-US" altLang="zh-CN" dirty="0">
                <a:hlinkClick r:id="rId5"/>
              </a:rPr>
              <a:t>http://www.crowdhuman.org/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44248A1-F362-4FC0-B42D-52E6B6FA3F0C}"/>
              </a:ext>
            </a:extLst>
          </p:cNvPr>
          <p:cNvGrpSpPr/>
          <p:nvPr/>
        </p:nvGrpSpPr>
        <p:grpSpPr>
          <a:xfrm>
            <a:off x="975360" y="4485953"/>
            <a:ext cx="6980086" cy="2194560"/>
            <a:chOff x="2022437" y="4536753"/>
            <a:chExt cx="6980086" cy="21945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B87CE81-228A-4D79-AA60-0BC09EA2F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25" t="12726" r="65040" b="910"/>
            <a:stretch/>
          </p:blipFill>
          <p:spPr>
            <a:xfrm>
              <a:off x="2022437" y="4536753"/>
              <a:ext cx="3638297" cy="21717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B208565-73A4-4C32-BA61-CB359C84C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193" b="1"/>
            <a:stretch/>
          </p:blipFill>
          <p:spPr>
            <a:xfrm>
              <a:off x="5660734" y="4536753"/>
              <a:ext cx="1581150" cy="219456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731742C-9262-4FF8-9B7B-B789FD4EF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21348" y="4536753"/>
              <a:ext cx="1781175" cy="217170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525D22D-ADAF-4AE1-AAF5-7078FCCCC199}"/>
              </a:ext>
            </a:extLst>
          </p:cNvPr>
          <p:cNvSpPr txBox="1"/>
          <p:nvPr/>
        </p:nvSpPr>
        <p:spPr>
          <a:xfrm>
            <a:off x="8111936" y="2907876"/>
            <a:ext cx="2515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IoU &gt; 0.3:  26.4%/48.8%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4D7AC60A-0764-48BA-91FC-D75CEE51CB09}"/>
              </a:ext>
            </a:extLst>
          </p:cNvPr>
          <p:cNvSpPr/>
          <p:nvPr/>
        </p:nvSpPr>
        <p:spPr>
          <a:xfrm>
            <a:off x="1137920" y="3082543"/>
            <a:ext cx="60960" cy="73152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DCB22A-5A9A-43A2-A390-D282D93309A6}"/>
              </a:ext>
            </a:extLst>
          </p:cNvPr>
          <p:cNvSpPr txBox="1"/>
          <p:nvPr/>
        </p:nvSpPr>
        <p:spPr>
          <a:xfrm>
            <a:off x="248057" y="3275111"/>
            <a:ext cx="727303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Crowd</a:t>
            </a:r>
            <a:endParaRPr lang="zh-CN" altLang="en-US" sz="1400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9A29A3-D4E2-45E2-98AE-386A065371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5534" y="3582887"/>
            <a:ext cx="1744214" cy="3097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B701538-C101-4B52-BCA9-5ADD0639E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5589" y="4952678"/>
            <a:ext cx="11430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4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F90DB-A25F-413D-AA63-B06250BD9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challenge: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B07202D0-9453-43C5-B047-AE60BAC9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6" y="3071339"/>
            <a:ext cx="3105624" cy="31056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931383-D9C5-4E5F-899D-FAD105B40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10" y="1657090"/>
            <a:ext cx="3850638" cy="22266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37E31B-C0D5-450C-AA6D-114A060DF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073" y="2417996"/>
            <a:ext cx="3162300" cy="2895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7B212B-ED88-463E-B7E7-7F4498717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252" y="4120356"/>
            <a:ext cx="53911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9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F90DB-A25F-413D-AA63-B06250BD9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challenge: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Occlusion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occluded persons bring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bounding boxes 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misalignment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A2E8848-C95C-499B-863D-070EF68C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60" y="2355399"/>
            <a:ext cx="6561978" cy="450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4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F90DB-A25F-413D-AA63-B06250BD9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859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detection: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one-stage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two-stage</a:t>
            </a:r>
          </a:p>
          <a:p>
            <a:pPr lvl="1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Pedestrian detection: 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</a:t>
            </a: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Crowd: 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百花齐放，不好归纳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1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Methods0: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F90DB-A25F-413D-AA63-B06250BD9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859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Objective Detection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90958CED-8FE9-458D-BBFA-5DB58306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31" y="2260992"/>
            <a:ext cx="8455978" cy="32442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3FF088-DA21-4EB7-806B-98076C566C38}"/>
              </a:ext>
            </a:extLst>
          </p:cNvPr>
          <p:cNvSpPr txBox="1"/>
          <p:nvPr/>
        </p:nvSpPr>
        <p:spPr>
          <a:xfrm>
            <a:off x="2438400" y="5770070"/>
            <a:ext cx="186944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RPN </a:t>
            </a:r>
            <a:r>
              <a:rPr lang="zh-CN" altLang="en-US" dirty="0"/>
              <a:t>提取候选框</a:t>
            </a:r>
            <a:endParaRPr lang="en-US" altLang="zh-CN" dirty="0"/>
          </a:p>
          <a:p>
            <a:r>
              <a:rPr lang="zh-CN" altLang="en-US" dirty="0"/>
              <a:t>（不同形状大小）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509A3B-97AB-4E26-80A2-08ECCDA30EC4}"/>
              </a:ext>
            </a:extLst>
          </p:cNvPr>
          <p:cNvSpPr txBox="1"/>
          <p:nvPr/>
        </p:nvSpPr>
        <p:spPr>
          <a:xfrm>
            <a:off x="5283200" y="5775296"/>
            <a:ext cx="186944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ROI Pooling</a:t>
            </a:r>
          </a:p>
          <a:p>
            <a:pPr algn="ctr"/>
            <a:r>
              <a:rPr lang="zh-CN" altLang="en-US" dirty="0"/>
              <a:t>（统一形状大小）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7BCEFE-8D83-4939-8BA5-A74C71798255}"/>
              </a:ext>
            </a:extLst>
          </p:cNvPr>
          <p:cNvSpPr txBox="1"/>
          <p:nvPr/>
        </p:nvSpPr>
        <p:spPr>
          <a:xfrm>
            <a:off x="8006082" y="5878082"/>
            <a:ext cx="22987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Classify + Regress</a:t>
            </a:r>
          </a:p>
        </p:txBody>
      </p:sp>
    </p:spTree>
    <p:extLst>
      <p:ext uri="{BB962C8B-B14F-4D97-AF65-F5344CB8AC3E}">
        <p14:creationId xmlns:p14="http://schemas.microsoft.com/office/powerpoint/2010/main" val="259922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8B08D-C03A-4059-A2F4-4023739C2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925" y="1507151"/>
            <a:ext cx="7083107" cy="45299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E0CC5CC-91CA-40FA-8F53-8ABDE92E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87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Methods0: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F90DB-A25F-413D-AA63-B06250BD9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859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(one-stage)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F16AE7-2477-420E-ACBD-BF12D6DAA08A}"/>
              </a:ext>
            </a:extLst>
          </p:cNvPr>
          <p:cNvCxnSpPr/>
          <p:nvPr/>
        </p:nvCxnSpPr>
        <p:spPr>
          <a:xfrm>
            <a:off x="621437" y="1420427"/>
            <a:ext cx="11008311" cy="0"/>
          </a:xfrm>
          <a:prstGeom prst="line">
            <a:avLst/>
          </a:prstGeom>
          <a:ln w="60325" cmpd="thinThick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F3FF088-DA21-4EB7-806B-98076C566C38}"/>
              </a:ext>
            </a:extLst>
          </p:cNvPr>
          <p:cNvSpPr txBox="1"/>
          <p:nvPr/>
        </p:nvSpPr>
        <p:spPr>
          <a:xfrm>
            <a:off x="1877062" y="5166183"/>
            <a:ext cx="186944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划分原图为网格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509A3B-97AB-4E26-80A2-08ECCDA30EC4}"/>
              </a:ext>
            </a:extLst>
          </p:cNvPr>
          <p:cNvSpPr txBox="1"/>
          <p:nvPr/>
        </p:nvSpPr>
        <p:spPr>
          <a:xfrm>
            <a:off x="6983177" y="5753431"/>
            <a:ext cx="268684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每个网格回归</a:t>
            </a:r>
            <a:endParaRPr lang="en-US" altLang="zh-CN" dirty="0"/>
          </a:p>
          <a:p>
            <a:pPr algn="ctr"/>
            <a:r>
              <a:rPr lang="zh-CN" altLang="en-US" dirty="0"/>
              <a:t>类别和</a:t>
            </a:r>
            <a:r>
              <a:rPr lang="en-US" altLang="zh-CN" dirty="0" err="1"/>
              <a:t>BBx</a:t>
            </a:r>
            <a:r>
              <a:rPr lang="zh-CN" altLang="en-US" dirty="0"/>
              <a:t>（位置和长宽）</a:t>
            </a:r>
          </a:p>
        </p:txBody>
      </p:sp>
    </p:spTree>
    <p:extLst>
      <p:ext uri="{BB962C8B-B14F-4D97-AF65-F5344CB8AC3E}">
        <p14:creationId xmlns:p14="http://schemas.microsoft.com/office/powerpoint/2010/main" val="3471215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70.791"/>
  <p:tag name="LATEXADDIN" val="\documentclass{article}&#10;\usepackage{amsmath}&#10;\pagestyle{empty}&#10;\begin{document}&#10;&#10;$L_{RPN}=L_{cls} + \alpha L_{reg} +  \beta L_{com}$&#10;&#10;&#10;\end{document}"/>
  <p:tag name="IGUANATEXSIZE" val="28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1284</Words>
  <Application>Microsoft Office PowerPoint</Application>
  <PresentationFormat>宽屏</PresentationFormat>
  <Paragraphs>199</Paragraphs>
  <Slides>25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Times New Roman</vt:lpstr>
      <vt:lpstr>Office 主题​​</vt:lpstr>
      <vt:lpstr>Pedestrian Detection  in a Crowd</vt:lpstr>
      <vt:lpstr>Outline</vt:lpstr>
      <vt:lpstr>Introduction</vt:lpstr>
      <vt:lpstr>Introduction</vt:lpstr>
      <vt:lpstr>Introduction</vt:lpstr>
      <vt:lpstr>Introduction</vt:lpstr>
      <vt:lpstr>Methods</vt:lpstr>
      <vt:lpstr>Methods0:</vt:lpstr>
      <vt:lpstr>Methods0:</vt:lpstr>
      <vt:lpstr>Method1: DeepParts</vt:lpstr>
      <vt:lpstr>Method2: Bi-box Regression</vt:lpstr>
      <vt:lpstr>Method3: OR-CNN</vt:lpstr>
      <vt:lpstr>Method3: OR-CNN</vt:lpstr>
      <vt:lpstr>Method3: OR-CNN</vt:lpstr>
      <vt:lpstr>Method4: Channel Attention</vt:lpstr>
      <vt:lpstr>Method4: Channel Attention</vt:lpstr>
      <vt:lpstr>Method5: TLL</vt:lpstr>
      <vt:lpstr>Method5: TLL</vt:lpstr>
      <vt:lpstr>Method6: Repulsion Loss</vt:lpstr>
      <vt:lpstr>Method6: Repulsion Loss</vt:lpstr>
      <vt:lpstr>Method7: Adaptive NMS</vt:lpstr>
      <vt:lpstr>Method7: Adaptive NMS</vt:lpstr>
      <vt:lpstr>Method7: Adaptive NMS</vt:lpstr>
      <vt:lpstr>Method7: Adaptive NMS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Detection  in a Crowd</dc:title>
  <dc:creator>Yu Lu (217012004)</dc:creator>
  <cp:lastModifiedBy>Yu Lu (217012004)</cp:lastModifiedBy>
  <cp:revision>36</cp:revision>
  <dcterms:created xsi:type="dcterms:W3CDTF">2019-09-15T08:45:32Z</dcterms:created>
  <dcterms:modified xsi:type="dcterms:W3CDTF">2019-09-15T15:13:53Z</dcterms:modified>
</cp:coreProperties>
</file>